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628963-A9EC-421A-A1FB-1F932B1724C3}" type="doc">
      <dgm:prSet loTypeId="urn:microsoft.com/office/officeart/2005/8/layout/radial3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EB2C478-361A-48F0-B17B-73DA3880BF02}">
      <dgm:prSet phldrT="[Текст]"/>
      <dgm:spPr/>
      <dgm:t>
        <a:bodyPr/>
        <a:lstStyle/>
        <a:p>
          <a:r>
            <a:rPr lang="ru-RU" dirty="0"/>
            <a:t>Целевая аудитория</a:t>
          </a:r>
        </a:p>
      </dgm:t>
    </dgm:pt>
    <dgm:pt modelId="{0DFFEDB3-5E38-43F6-9678-49C1B9310079}" type="parTrans" cxnId="{65F09AB4-711F-48FB-A1A5-7A6C62AD77AA}">
      <dgm:prSet/>
      <dgm:spPr/>
      <dgm:t>
        <a:bodyPr/>
        <a:lstStyle/>
        <a:p>
          <a:endParaRPr lang="ru-RU"/>
        </a:p>
      </dgm:t>
    </dgm:pt>
    <dgm:pt modelId="{1DA0CF45-0217-4D90-B678-2921CF09E506}" type="sibTrans" cxnId="{65F09AB4-711F-48FB-A1A5-7A6C62AD77AA}">
      <dgm:prSet/>
      <dgm:spPr/>
      <dgm:t>
        <a:bodyPr/>
        <a:lstStyle/>
        <a:p>
          <a:endParaRPr lang="ru-RU"/>
        </a:p>
      </dgm:t>
    </dgm:pt>
    <dgm:pt modelId="{BEE17C13-5359-47D1-8D19-7E1CC1FF447B}">
      <dgm:prSet phldrT="[Текст]" custT="1"/>
      <dgm:spPr/>
      <dgm:t>
        <a:bodyPr/>
        <a:lstStyle/>
        <a:p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Дети</a:t>
          </a:r>
        </a:p>
      </dgm:t>
    </dgm:pt>
    <dgm:pt modelId="{B4773791-E39A-43BA-9C6A-B21DBFEAFADA}" type="parTrans" cxnId="{264E57BD-170C-44F4-8DCD-E407B7971B62}">
      <dgm:prSet/>
      <dgm:spPr/>
      <dgm:t>
        <a:bodyPr/>
        <a:lstStyle/>
        <a:p>
          <a:endParaRPr lang="ru-RU"/>
        </a:p>
      </dgm:t>
    </dgm:pt>
    <dgm:pt modelId="{D425DA19-D5F4-439B-BFE7-90364ABF22CD}" type="sibTrans" cxnId="{264E57BD-170C-44F4-8DCD-E407B7971B62}">
      <dgm:prSet/>
      <dgm:spPr/>
      <dgm:t>
        <a:bodyPr/>
        <a:lstStyle/>
        <a:p>
          <a:endParaRPr lang="ru-RU"/>
        </a:p>
      </dgm:t>
    </dgm:pt>
    <dgm:pt modelId="{BE2C6AA9-FB63-49EB-B796-844EA0E6EE41}">
      <dgm:prSet phldrT="[Текст]" custT="1"/>
      <dgm:spPr/>
      <dgm:t>
        <a:bodyPr/>
        <a:lstStyle/>
        <a:p>
          <a:r>
            <a:rPr lang="ru-RU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Педагоги</a:t>
          </a:r>
        </a:p>
      </dgm:t>
    </dgm:pt>
    <dgm:pt modelId="{E8D550CC-B1FE-403C-864D-9413EC77E32D}" type="parTrans" cxnId="{3517C433-E976-4F87-A515-8D6E5A10DC46}">
      <dgm:prSet/>
      <dgm:spPr/>
      <dgm:t>
        <a:bodyPr/>
        <a:lstStyle/>
        <a:p>
          <a:endParaRPr lang="ru-RU"/>
        </a:p>
      </dgm:t>
    </dgm:pt>
    <dgm:pt modelId="{DA52EDF7-8269-48F4-8524-F403D942322F}" type="sibTrans" cxnId="{3517C433-E976-4F87-A515-8D6E5A10DC46}">
      <dgm:prSet/>
      <dgm:spPr/>
      <dgm:t>
        <a:bodyPr/>
        <a:lstStyle/>
        <a:p>
          <a:endParaRPr lang="ru-RU"/>
        </a:p>
      </dgm:t>
    </dgm:pt>
    <dgm:pt modelId="{6ECDBF63-FB68-461E-9377-820B0AAD1EC6}">
      <dgm:prSet phldrT="[Текст]" custT="1"/>
      <dgm:spPr/>
      <dgm:t>
        <a:bodyPr/>
        <a:lstStyle/>
        <a:p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Общественные организации, предприятия города, учреждения культуры и образования</a:t>
          </a:r>
        </a:p>
      </dgm:t>
    </dgm:pt>
    <dgm:pt modelId="{5B7E5C53-1D0F-4494-B627-608B52C050E1}" type="parTrans" cxnId="{BDF5BAAF-5AB5-45BB-90CA-7BD5D7591941}">
      <dgm:prSet/>
      <dgm:spPr/>
      <dgm:t>
        <a:bodyPr/>
        <a:lstStyle/>
        <a:p>
          <a:endParaRPr lang="ru-RU"/>
        </a:p>
      </dgm:t>
    </dgm:pt>
    <dgm:pt modelId="{9F35DA50-2669-47B1-A781-AE71DBC884C4}" type="sibTrans" cxnId="{BDF5BAAF-5AB5-45BB-90CA-7BD5D7591941}">
      <dgm:prSet/>
      <dgm:spPr/>
      <dgm:t>
        <a:bodyPr/>
        <a:lstStyle/>
        <a:p>
          <a:endParaRPr lang="ru-RU"/>
        </a:p>
      </dgm:t>
    </dgm:pt>
    <dgm:pt modelId="{67503B3D-0734-4062-86F0-A08B83A78453}">
      <dgm:prSet phldrT="[Текст]" custT="1"/>
      <dgm:spPr/>
      <dgm:t>
        <a:bodyPr/>
        <a:lstStyle/>
        <a:p>
          <a:r>
            <a:rPr lang="ru-RU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Родители</a:t>
          </a:r>
        </a:p>
      </dgm:t>
    </dgm:pt>
    <dgm:pt modelId="{D94F8281-78CF-46D7-AEA8-30F8D16D9CE9}" type="parTrans" cxnId="{D2D6333C-BDB4-4D83-A64B-3D7F0E287883}">
      <dgm:prSet/>
      <dgm:spPr/>
      <dgm:t>
        <a:bodyPr/>
        <a:lstStyle/>
        <a:p>
          <a:endParaRPr lang="ru-RU"/>
        </a:p>
      </dgm:t>
    </dgm:pt>
    <dgm:pt modelId="{9A8E0071-10EB-40D5-A716-9D1CC8A979FA}" type="sibTrans" cxnId="{D2D6333C-BDB4-4D83-A64B-3D7F0E287883}">
      <dgm:prSet/>
      <dgm:spPr/>
      <dgm:t>
        <a:bodyPr/>
        <a:lstStyle/>
        <a:p>
          <a:endParaRPr lang="ru-RU"/>
        </a:p>
      </dgm:t>
    </dgm:pt>
    <dgm:pt modelId="{0370E8FE-1C9A-4FA9-8682-3F08666E9A89}" type="pres">
      <dgm:prSet presAssocID="{29628963-A9EC-421A-A1FB-1F932B1724C3}" presName="composite" presStyleCnt="0">
        <dgm:presLayoutVars>
          <dgm:chMax val="1"/>
          <dgm:dir/>
          <dgm:resizeHandles val="exact"/>
        </dgm:presLayoutVars>
      </dgm:prSet>
      <dgm:spPr/>
    </dgm:pt>
    <dgm:pt modelId="{39160787-34CA-4C1C-86DB-99D18F761000}" type="pres">
      <dgm:prSet presAssocID="{29628963-A9EC-421A-A1FB-1F932B1724C3}" presName="radial" presStyleCnt="0">
        <dgm:presLayoutVars>
          <dgm:animLvl val="ctr"/>
        </dgm:presLayoutVars>
      </dgm:prSet>
      <dgm:spPr/>
    </dgm:pt>
    <dgm:pt modelId="{84698350-6F29-4ECC-84A4-CD13EE9D3093}" type="pres">
      <dgm:prSet presAssocID="{DEB2C478-361A-48F0-B17B-73DA3880BF02}" presName="centerShape" presStyleLbl="vennNode1" presStyleIdx="0" presStyleCnt="5" custScaleX="91766" custScaleY="87563" custLinFactNeighborX="-55478" custLinFactNeighborY="-10104"/>
      <dgm:spPr/>
    </dgm:pt>
    <dgm:pt modelId="{2FFBEF46-92E7-4874-8F11-2C4F44665215}" type="pres">
      <dgm:prSet presAssocID="{BEE17C13-5359-47D1-8D19-7E1CC1FF447B}" presName="node" presStyleLbl="vennNode1" presStyleIdx="1" presStyleCnt="5" custRadScaleRad="153094" custRadScaleInc="-50327">
        <dgm:presLayoutVars>
          <dgm:bulletEnabled val="1"/>
        </dgm:presLayoutVars>
      </dgm:prSet>
      <dgm:spPr/>
    </dgm:pt>
    <dgm:pt modelId="{EF57CCC6-5EC6-4197-8A84-64EC9D573763}" type="pres">
      <dgm:prSet presAssocID="{BE2C6AA9-FB63-49EB-B796-844EA0E6EE41}" presName="node" presStyleLbl="vennNode1" presStyleIdx="2" presStyleCnt="5" custRadScaleRad="24906" custRadScaleInc="-145251">
        <dgm:presLayoutVars>
          <dgm:bulletEnabled val="1"/>
        </dgm:presLayoutVars>
      </dgm:prSet>
      <dgm:spPr/>
    </dgm:pt>
    <dgm:pt modelId="{5FF9A5DE-E28C-4010-B2DD-6BC9CF441592}" type="pres">
      <dgm:prSet presAssocID="{6ECDBF63-FB68-461E-9377-820B0AAD1EC6}" presName="node" presStyleLbl="vennNode1" presStyleIdx="3" presStyleCnt="5" custScaleX="188508" custRadScaleRad="123000" custRadScaleInc="73977">
        <dgm:presLayoutVars>
          <dgm:bulletEnabled val="1"/>
        </dgm:presLayoutVars>
      </dgm:prSet>
      <dgm:spPr/>
    </dgm:pt>
    <dgm:pt modelId="{929FD303-F473-4C3E-82D5-E77A608E48A9}" type="pres">
      <dgm:prSet presAssocID="{67503B3D-0734-4062-86F0-A08B83A78453}" presName="node" presStyleLbl="vennNode1" presStyleIdx="4" presStyleCnt="5" custRadScaleRad="207573" custRadScaleInc="7103">
        <dgm:presLayoutVars>
          <dgm:bulletEnabled val="1"/>
        </dgm:presLayoutVars>
      </dgm:prSet>
      <dgm:spPr/>
    </dgm:pt>
  </dgm:ptLst>
  <dgm:cxnLst>
    <dgm:cxn modelId="{6030532A-7208-48AC-BA4B-E57842BA1823}" type="presOf" srcId="{BE2C6AA9-FB63-49EB-B796-844EA0E6EE41}" destId="{EF57CCC6-5EC6-4197-8A84-64EC9D573763}" srcOrd="0" destOrd="0" presId="urn:microsoft.com/office/officeart/2005/8/layout/radial3"/>
    <dgm:cxn modelId="{3517C433-E976-4F87-A515-8D6E5A10DC46}" srcId="{DEB2C478-361A-48F0-B17B-73DA3880BF02}" destId="{BE2C6AA9-FB63-49EB-B796-844EA0E6EE41}" srcOrd="1" destOrd="0" parTransId="{E8D550CC-B1FE-403C-864D-9413EC77E32D}" sibTransId="{DA52EDF7-8269-48F4-8524-F403D942322F}"/>
    <dgm:cxn modelId="{D2D6333C-BDB4-4D83-A64B-3D7F0E287883}" srcId="{DEB2C478-361A-48F0-B17B-73DA3880BF02}" destId="{67503B3D-0734-4062-86F0-A08B83A78453}" srcOrd="3" destOrd="0" parTransId="{D94F8281-78CF-46D7-AEA8-30F8D16D9CE9}" sibTransId="{9A8E0071-10EB-40D5-A716-9D1CC8A979FA}"/>
    <dgm:cxn modelId="{EA198F60-73F2-4DE8-B39C-9EE1482749AF}" type="presOf" srcId="{29628963-A9EC-421A-A1FB-1F932B1724C3}" destId="{0370E8FE-1C9A-4FA9-8682-3F08666E9A89}" srcOrd="0" destOrd="0" presId="urn:microsoft.com/office/officeart/2005/8/layout/radial3"/>
    <dgm:cxn modelId="{547BD761-8D26-4DFE-90F6-3CA3D7F05495}" type="presOf" srcId="{BEE17C13-5359-47D1-8D19-7E1CC1FF447B}" destId="{2FFBEF46-92E7-4874-8F11-2C4F44665215}" srcOrd="0" destOrd="0" presId="urn:microsoft.com/office/officeart/2005/8/layout/radial3"/>
    <dgm:cxn modelId="{E13B0C92-2922-4928-8C27-B24C9F387F6C}" type="presOf" srcId="{6ECDBF63-FB68-461E-9377-820B0AAD1EC6}" destId="{5FF9A5DE-E28C-4010-B2DD-6BC9CF441592}" srcOrd="0" destOrd="0" presId="urn:microsoft.com/office/officeart/2005/8/layout/radial3"/>
    <dgm:cxn modelId="{E0839EA1-4014-46BA-BDD1-CA0EB1819DD5}" type="presOf" srcId="{DEB2C478-361A-48F0-B17B-73DA3880BF02}" destId="{84698350-6F29-4ECC-84A4-CD13EE9D3093}" srcOrd="0" destOrd="0" presId="urn:microsoft.com/office/officeart/2005/8/layout/radial3"/>
    <dgm:cxn modelId="{BDF5BAAF-5AB5-45BB-90CA-7BD5D7591941}" srcId="{DEB2C478-361A-48F0-B17B-73DA3880BF02}" destId="{6ECDBF63-FB68-461E-9377-820B0AAD1EC6}" srcOrd="2" destOrd="0" parTransId="{5B7E5C53-1D0F-4494-B627-608B52C050E1}" sibTransId="{9F35DA50-2669-47B1-A781-AE71DBC884C4}"/>
    <dgm:cxn modelId="{65F09AB4-711F-48FB-A1A5-7A6C62AD77AA}" srcId="{29628963-A9EC-421A-A1FB-1F932B1724C3}" destId="{DEB2C478-361A-48F0-B17B-73DA3880BF02}" srcOrd="0" destOrd="0" parTransId="{0DFFEDB3-5E38-43F6-9678-49C1B9310079}" sibTransId="{1DA0CF45-0217-4D90-B678-2921CF09E506}"/>
    <dgm:cxn modelId="{264E57BD-170C-44F4-8DCD-E407B7971B62}" srcId="{DEB2C478-361A-48F0-B17B-73DA3880BF02}" destId="{BEE17C13-5359-47D1-8D19-7E1CC1FF447B}" srcOrd="0" destOrd="0" parTransId="{B4773791-E39A-43BA-9C6A-B21DBFEAFADA}" sibTransId="{D425DA19-D5F4-439B-BFE7-90364ABF22CD}"/>
    <dgm:cxn modelId="{758542EA-221C-4632-A8E2-F24A911FDFAA}" type="presOf" srcId="{67503B3D-0734-4062-86F0-A08B83A78453}" destId="{929FD303-F473-4C3E-82D5-E77A608E48A9}" srcOrd="0" destOrd="0" presId="urn:microsoft.com/office/officeart/2005/8/layout/radial3"/>
    <dgm:cxn modelId="{04383575-D1ED-4E8A-9D89-6D8B01C017D9}" type="presParOf" srcId="{0370E8FE-1C9A-4FA9-8682-3F08666E9A89}" destId="{39160787-34CA-4C1C-86DB-99D18F761000}" srcOrd="0" destOrd="0" presId="urn:microsoft.com/office/officeart/2005/8/layout/radial3"/>
    <dgm:cxn modelId="{B9BCD0E7-C15A-4784-BA3C-0EB684C5146A}" type="presParOf" srcId="{39160787-34CA-4C1C-86DB-99D18F761000}" destId="{84698350-6F29-4ECC-84A4-CD13EE9D3093}" srcOrd="0" destOrd="0" presId="urn:microsoft.com/office/officeart/2005/8/layout/radial3"/>
    <dgm:cxn modelId="{F287BEF4-0BC0-400B-9A8F-1E0F225BC9B4}" type="presParOf" srcId="{39160787-34CA-4C1C-86DB-99D18F761000}" destId="{2FFBEF46-92E7-4874-8F11-2C4F44665215}" srcOrd="1" destOrd="0" presId="urn:microsoft.com/office/officeart/2005/8/layout/radial3"/>
    <dgm:cxn modelId="{40783136-8936-432F-944D-84D4F826AD98}" type="presParOf" srcId="{39160787-34CA-4C1C-86DB-99D18F761000}" destId="{EF57CCC6-5EC6-4197-8A84-64EC9D573763}" srcOrd="2" destOrd="0" presId="urn:microsoft.com/office/officeart/2005/8/layout/radial3"/>
    <dgm:cxn modelId="{4B1B42C9-9E7C-4891-B77B-5B3426BA865B}" type="presParOf" srcId="{39160787-34CA-4C1C-86DB-99D18F761000}" destId="{5FF9A5DE-E28C-4010-B2DD-6BC9CF441592}" srcOrd="3" destOrd="0" presId="urn:microsoft.com/office/officeart/2005/8/layout/radial3"/>
    <dgm:cxn modelId="{C6638B0D-547B-4389-B7B5-B9D86B89CDC9}" type="presParOf" srcId="{39160787-34CA-4C1C-86DB-99D18F761000}" destId="{929FD303-F473-4C3E-82D5-E77A608E48A9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698350-6F29-4ECC-84A4-CD13EE9D3093}">
      <dsp:nvSpPr>
        <dsp:cNvPr id="0" name=""/>
        <dsp:cNvSpPr/>
      </dsp:nvSpPr>
      <dsp:spPr>
        <a:xfrm>
          <a:off x="1488278" y="1083954"/>
          <a:ext cx="2996152" cy="285892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Целевая аудитория</a:t>
          </a:r>
        </a:p>
      </dsp:txBody>
      <dsp:txXfrm>
        <a:off x="1927054" y="1502634"/>
        <a:ext cx="2118600" cy="2021564"/>
      </dsp:txXfrm>
    </dsp:sp>
    <dsp:sp modelId="{2FFBEF46-92E7-4874-8F11-2C4F44665215}">
      <dsp:nvSpPr>
        <dsp:cNvPr id="0" name=""/>
        <dsp:cNvSpPr/>
      </dsp:nvSpPr>
      <dsp:spPr>
        <a:xfrm>
          <a:off x="2215769" y="0"/>
          <a:ext cx="1632495" cy="163249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Дети</a:t>
          </a:r>
        </a:p>
      </dsp:txBody>
      <dsp:txXfrm>
        <a:off x="2454842" y="239073"/>
        <a:ext cx="1154349" cy="1154349"/>
      </dsp:txXfrm>
    </dsp:sp>
    <dsp:sp modelId="{EF57CCC6-5EC6-4197-8A84-64EC9D573763}">
      <dsp:nvSpPr>
        <dsp:cNvPr id="0" name=""/>
        <dsp:cNvSpPr/>
      </dsp:nvSpPr>
      <dsp:spPr>
        <a:xfrm>
          <a:off x="4183809" y="1725516"/>
          <a:ext cx="1632495" cy="163249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Педагоги</a:t>
          </a:r>
        </a:p>
      </dsp:txBody>
      <dsp:txXfrm>
        <a:off x="4422882" y="1964589"/>
        <a:ext cx="1154349" cy="1154349"/>
      </dsp:txXfrm>
    </dsp:sp>
    <dsp:sp modelId="{5FF9A5DE-E28C-4010-B2DD-6BC9CF441592}">
      <dsp:nvSpPr>
        <dsp:cNvPr id="0" name=""/>
        <dsp:cNvSpPr/>
      </dsp:nvSpPr>
      <dsp:spPr>
        <a:xfrm>
          <a:off x="1407046" y="3166371"/>
          <a:ext cx="3077385" cy="163249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Общественные организации, предприятия города, учреждения культуры и образования</a:t>
          </a:r>
        </a:p>
      </dsp:txBody>
      <dsp:txXfrm>
        <a:off x="1857719" y="3405444"/>
        <a:ext cx="2176039" cy="1154349"/>
      </dsp:txXfrm>
    </dsp:sp>
    <dsp:sp modelId="{929FD303-F473-4C3E-82D5-E77A608E48A9}">
      <dsp:nvSpPr>
        <dsp:cNvPr id="0" name=""/>
        <dsp:cNvSpPr/>
      </dsp:nvSpPr>
      <dsp:spPr>
        <a:xfrm>
          <a:off x="143220" y="1635429"/>
          <a:ext cx="1632495" cy="163249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Родители</a:t>
          </a:r>
        </a:p>
      </dsp:txBody>
      <dsp:txXfrm>
        <a:off x="382293" y="1874502"/>
        <a:ext cx="1154349" cy="11543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C69E15-F918-9002-2A8D-2C64F85242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854FA79-7E07-0BF6-31C8-4AAE5D9128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24CE19-48E6-3C63-29E8-D8E14C994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E12F82-19BF-C6AC-9608-4513BF245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1D046A-0736-4B60-0EA3-69B3D86BA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541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63FD65-1656-4F8D-74EA-40DEA973A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DEA5AD-3E7E-547A-45D1-56322B683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42E955-7A5A-B487-7264-75313D13C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F4D643-7334-1624-69DF-0D6D74673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71218F-CF3B-E401-10F6-EE8E2CEFD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2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4BCF54-9A39-AEB1-89E5-DC68AE3C3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D4A368-A99B-AD4F-57CD-C7108169DD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12CBA6-D53C-5FC4-8AD8-23A9CAF73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997895-6B99-8DD6-135E-7F0E6201B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7AE13E-1388-46F9-F643-0727EF4F5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257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61C86C-65A3-D10F-0C45-79B8E651D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AB4BA8-E3EF-F4F4-F286-6581772246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0C4CA56-C305-A3A7-6611-62B827A757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A32C8C1-2341-51E1-3532-A9F4209AA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DF06C2-6666-5A25-DB24-339B9DE6A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EB813D-B915-3683-9170-F24D0911B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311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4A4565-BE89-A421-2F53-9B9F96746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A5B2B2E-2469-E5FA-2936-BF248E35D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60069E1-885E-00DC-5609-6D0DFE1B69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EBE41A2-3D54-6DB7-007D-8858E1902B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CF4587C-7E90-3E87-C34B-40CC46128F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D002CC1-1160-C670-AB37-3B18381DC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F5ED1EB-1F6E-7905-0731-7D1DAF3C9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02AABF3-76F6-66CB-A8EF-039DCB0EA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32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2E86E8-3FB6-209F-AE79-3263E7ADF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FEA2E51-D765-BDB0-CC4D-303E74FFB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F6C2D23-F193-F246-3F24-6B8ABAA4F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B6752B4-1FB7-3548-2AB3-6B4E481CB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802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3740FF7-ABFC-882C-9726-B98A590F1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3B5187A-3B82-A050-0767-D0F264905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14F44D2-FDA3-704E-51F3-8BEA8E0D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867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CC5A73-F971-094D-85A9-6375A1903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3FCF72-E29F-7DD0-7C1A-D08A56FFA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B9FF7BC-A6B4-8286-DBA7-BB12FC6B9F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A697301-70BC-536D-1060-A6439E44C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2465297-FD52-DA4C-F235-264E3057A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0E100AE-AFC9-3F1B-B6C8-26B4C2B8F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998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BBC6D9-0D34-3C54-8FBF-876F4076A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FD830D5-BA54-E6FC-DD81-B7B66D41E1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D3D60C8-0497-9FAD-5D12-912BAF7082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F39216A-4E90-E735-10D6-0227AF5BB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6CBDAE-459B-507E-DCFE-40A04F803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3212AE0-D872-899B-50C4-EFCE09D07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965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1D9A44-9D30-C93A-3FF4-C99F1C48A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02AA0FB-4486-5D5D-AB85-C679D72394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F29803-D6BD-B3AC-D908-A021F566E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B7EAC7-30B0-99E1-375E-F696FDC68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CA77FF-2E99-33E3-2C2A-3BECE9B07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249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EF645E3-5EFA-570C-DC81-B350C69860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28ABA29-85D6-DA3B-8172-E9F40778E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152004-7D79-B63A-7C96-24B8257AA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1A43F4-4E04-54BD-7F26-9405CDBFC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233C9D-CB1C-69FB-3C9B-9A0E9EFA8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019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F4708D-44AF-351E-25E6-F6F497F26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D88A37-A8B9-1C62-1748-DA40F07E9A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E30EE5-FE2C-4FF9-0CF0-9053C1E386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F0D57-D162-4815-9DB7-CC56F14793D9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5772D2-F612-AEC8-288C-93A0D86DA4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ADDAA7-725D-087F-7F69-A0DA254200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E8AA1-8529-4F42-836A-3E87722CA0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23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13" Type="http://schemas.openxmlformats.org/officeDocument/2006/relationships/image" Target="../media/image8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5.jpg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B6B049E-0382-E41F-7CAB-D80C18B23A02}"/>
              </a:ext>
            </a:extLst>
          </p:cNvPr>
          <p:cNvSpPr txBox="1"/>
          <p:nvPr/>
        </p:nvSpPr>
        <p:spPr>
          <a:xfrm>
            <a:off x="1920607" y="121186"/>
            <a:ext cx="8350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№67»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5F3BFDC-27A8-3203-2FD3-3532F572314C}"/>
              </a:ext>
            </a:extLst>
          </p:cNvPr>
          <p:cNvSpPr/>
          <p:nvPr/>
        </p:nvSpPr>
        <p:spPr>
          <a:xfrm>
            <a:off x="3257260" y="1843614"/>
            <a:ext cx="4079973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«Мозаика»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782FDF-4356-C237-2B77-6D6420CB8720}"/>
              </a:ext>
            </a:extLst>
          </p:cNvPr>
          <p:cNvSpPr txBox="1"/>
          <p:nvPr/>
        </p:nvSpPr>
        <p:spPr>
          <a:xfrm>
            <a:off x="3573138" y="6202496"/>
            <a:ext cx="5045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</a:rPr>
              <a:t>Пермский край, г. Березники 2021-2022г.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87C2F6-F2EB-9EC7-2F52-B30A5B84C4F3}"/>
              </a:ext>
            </a:extLst>
          </p:cNvPr>
          <p:cNvSpPr txBox="1"/>
          <p:nvPr/>
        </p:nvSpPr>
        <p:spPr>
          <a:xfrm>
            <a:off x="8163499" y="3933021"/>
            <a:ext cx="382285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Составители: 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Захарова Е.М., воспитатель высшей квалификационной категории</a:t>
            </a: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Курбанова В.Г., воспитатель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4200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B6B049E-0382-E41F-7CAB-D80C18B23A02}"/>
              </a:ext>
            </a:extLst>
          </p:cNvPr>
          <p:cNvSpPr txBox="1"/>
          <p:nvPr/>
        </p:nvSpPr>
        <p:spPr>
          <a:xfrm>
            <a:off x="1920607" y="121186"/>
            <a:ext cx="8350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№67»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3884CE-8563-748E-39B4-5CE23C37DD04}"/>
              </a:ext>
            </a:extLst>
          </p:cNvPr>
          <p:cNvSpPr txBox="1"/>
          <p:nvPr/>
        </p:nvSpPr>
        <p:spPr>
          <a:xfrm>
            <a:off x="1352320" y="1260768"/>
            <a:ext cx="10413694" cy="7346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indent="539750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комплексное и оптимальное создание условий для включения многодетных семей в воспитательно – образовательную деятельность ДОУ.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93F746-FC25-0C51-5679-20F2D4B92FC7}"/>
              </a:ext>
            </a:extLst>
          </p:cNvPr>
          <p:cNvSpPr txBox="1"/>
          <p:nvPr/>
        </p:nvSpPr>
        <p:spPr>
          <a:xfrm>
            <a:off x="1352320" y="3161841"/>
            <a:ext cx="10413694" cy="26890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indent="539750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</a:p>
          <a:p>
            <a:pPr indent="539750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Обеспечить единство подходов к воспитанию детей в условиях образовательного учреждения и семьи.</a:t>
            </a:r>
          </a:p>
          <a:p>
            <a:pPr indent="539750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 Обеспечить педагогическую поддержку семьи и повышения компетентности родителей в вопросах развития и образования, укрепления здоровья детей.</a:t>
            </a:r>
          </a:p>
          <a:p>
            <a:pPr indent="539750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3.Найти и реализовать новый формат взаимодействия родителей и педагогов. (Родители активные участники, партнеры, союзники педагогов).</a:t>
            </a:r>
          </a:p>
        </p:txBody>
      </p:sp>
    </p:spTree>
    <p:extLst>
      <p:ext uri="{BB962C8B-B14F-4D97-AF65-F5344CB8AC3E}">
        <p14:creationId xmlns:p14="http://schemas.microsoft.com/office/powerpoint/2010/main" val="663429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48404D86-3209-05D3-AC15-E19169784E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0720510"/>
              </p:ext>
            </p:extLst>
          </p:nvPr>
        </p:nvGraphicFramePr>
        <p:xfrm>
          <a:off x="323437" y="485909"/>
          <a:ext cx="10691136" cy="5886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84D72EC-31EB-EDC3-C06D-ABCB124758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5132" y="274319"/>
            <a:ext cx="1766751" cy="236157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BE082E9-2A81-B2F3-1ACB-FE568947168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765" y="3167882"/>
            <a:ext cx="1860107" cy="24760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50A81E8-53E0-2B9C-AFA0-4569837E9F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5132" y="3737472"/>
            <a:ext cx="2168137" cy="246372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992E543-C897-90C8-CC7F-6EE914FBD20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61567" y="798989"/>
            <a:ext cx="2449202" cy="183690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9917F81-C2CE-FB0D-3249-FFF1C5B32A0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3825" y="208291"/>
            <a:ext cx="1701812" cy="24276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6DE62A8-4549-8589-8B4F-7664B9F1880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631" y="3988303"/>
            <a:ext cx="1588199" cy="238378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34103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C6A2FF-0EAB-0541-C47B-750FD8898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312" y="207883"/>
            <a:ext cx="10515599" cy="1011983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Проблемы, которые решает практика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EB8079-BC2A-0444-4A34-4F4E038E2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3930"/>
            <a:ext cx="10515600" cy="82944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проблемы ребенка, в связи со спецификой жизни в многодетной семье( нехватка родительского тепла).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E94AA576-B084-ED4B-CBAA-653F99717429}"/>
              </a:ext>
            </a:extLst>
          </p:cNvPr>
          <p:cNvSpPr txBox="1">
            <a:spLocks/>
          </p:cNvSpPr>
          <p:nvPr/>
        </p:nvSpPr>
        <p:spPr>
          <a:xfrm>
            <a:off x="806755" y="3595720"/>
            <a:ext cx="10515600" cy="82944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Личностно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– ориентированный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подход к ребенку, к его интересам, увлечениям.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C4EF22B0-9A6C-C623-AD50-085BE84A306C}"/>
              </a:ext>
            </a:extLst>
          </p:cNvPr>
          <p:cNvSpPr txBox="1">
            <a:spLocks/>
          </p:cNvSpPr>
          <p:nvPr/>
        </p:nvSpPr>
        <p:spPr>
          <a:xfrm>
            <a:off x="806755" y="2531670"/>
            <a:ext cx="10515600" cy="82944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взаимоотношений детей друг с другом, детей с родителями, со старшим поколением, родителей между собой.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9403EE-34E6-A2A3-2837-8626D22E6982}"/>
              </a:ext>
            </a:extLst>
          </p:cNvPr>
          <p:cNvSpPr txBox="1"/>
          <p:nvPr/>
        </p:nvSpPr>
        <p:spPr>
          <a:xfrm>
            <a:off x="838200" y="4617795"/>
            <a:ext cx="1064137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–коммуникативные проблемы.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946571-8369-BC07-E40F-7E41591B9C8B}"/>
              </a:ext>
            </a:extLst>
          </p:cNvPr>
          <p:cNvSpPr txBox="1"/>
          <p:nvPr/>
        </p:nvSpPr>
        <p:spPr>
          <a:xfrm>
            <a:off x="806755" y="5314070"/>
            <a:ext cx="10578489" cy="8925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 – досуговая проблема.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919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28F54-ABBC-C548-C367-AB34D7BD0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4327" y="315549"/>
            <a:ext cx="4901588" cy="5052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мероприятия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3F18B5-A8F1-209B-94E9-DBF8BDBF1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99" y="2334312"/>
            <a:ext cx="3383556" cy="253766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07F49C7-B1D4-BF66-21FB-55FD153501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808" y="1269119"/>
            <a:ext cx="3787353" cy="213038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EFA61FE-C21C-329D-5B2F-2EF8973937A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0" b="12289"/>
          <a:stretch/>
        </p:blipFill>
        <p:spPr>
          <a:xfrm>
            <a:off x="8565915" y="1804757"/>
            <a:ext cx="3054586" cy="423248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406F691-7FE8-4385-4A59-0B4A2266FBD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7" b="17430"/>
          <a:stretch/>
        </p:blipFill>
        <p:spPr>
          <a:xfrm>
            <a:off x="5068232" y="3603145"/>
            <a:ext cx="2572986" cy="290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962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28F54-ABBC-C548-C367-AB34D7BD0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4793" y="262146"/>
            <a:ext cx="4901588" cy="5052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мероприятия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3F18B5-A8F1-209B-94E9-DBF8BDBF1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77" y="325667"/>
            <a:ext cx="2667460" cy="20005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F82E84-9008-6DAF-2752-CA341516179B}"/>
              </a:ext>
            </a:extLst>
          </p:cNvPr>
          <p:cNvSpPr txBox="1"/>
          <p:nvPr/>
        </p:nvSpPr>
        <p:spPr>
          <a:xfrm>
            <a:off x="356212" y="5579285"/>
            <a:ext cx="11479576" cy="10693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47345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семей и коллектива ДОУ в городском конкурсе среди учреждений, предприятий и организаций муниципального образования «Город Березники» «Экоимидж – 2021»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47345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64FB6FD-940A-05ED-CB20-921A4D8D54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753" y="1064882"/>
            <a:ext cx="4386796" cy="246757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5FCC25-CD24-7FF3-A168-9F87E6B909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65" y="2678222"/>
            <a:ext cx="4068792" cy="254299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F52B013-C3F8-01DB-1661-1C2A642336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068" y="3712149"/>
            <a:ext cx="3470313" cy="168744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4BE6B44-BCA6-0D83-7BB5-26278D8C92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637" y="387692"/>
            <a:ext cx="3650482" cy="501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818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28F54-ABBC-C548-C367-AB34D7BD0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6874" y="325667"/>
            <a:ext cx="4901588" cy="5052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мероприятия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3F18B5-A8F1-209B-94E9-DBF8BDBF1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77" y="325667"/>
            <a:ext cx="2667460" cy="20005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DD6B840-4D3A-D405-0A72-380D0174F1B6}"/>
              </a:ext>
            </a:extLst>
          </p:cNvPr>
          <p:cNvSpPr txBox="1"/>
          <p:nvPr/>
        </p:nvSpPr>
        <p:spPr>
          <a:xfrm>
            <a:off x="234337" y="6066126"/>
            <a:ext cx="11723325" cy="67044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47345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семей в смотре конкурсе «Интересный кошелек» (в рамках реализации проекта «Финансовая грамотность детей дошкольного возраста».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C28E5D4-3DBF-3C1C-F9ED-64AC689BD1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799" y="921592"/>
            <a:ext cx="2723980" cy="373986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F412E2E-71FD-8FA6-DF65-19F4E30E2D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603" y="2027104"/>
            <a:ext cx="2667460" cy="366226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335017D-46EB-599C-03B2-A442D642EE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756" y="2066697"/>
            <a:ext cx="4722564" cy="354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46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28F54-ABBC-C548-C367-AB34D7BD0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5346" y="364895"/>
            <a:ext cx="4901588" cy="5052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мероприятия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3F18B5-A8F1-209B-94E9-DBF8BDBF1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77" y="325667"/>
            <a:ext cx="2667460" cy="20005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1E561B-0A07-456F-1A61-D04D2F3FFB05}"/>
              </a:ext>
            </a:extLst>
          </p:cNvPr>
          <p:cNvSpPr txBox="1"/>
          <p:nvPr/>
        </p:nvSpPr>
        <p:spPr>
          <a:xfrm>
            <a:off x="3294044" y="5963534"/>
            <a:ext cx="6246564" cy="7730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47345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Зимнее приключение с элементами геокешинга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47345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«Найти по фото»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39DC54F-84A4-FF1E-ED0B-4E00976A1A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246" y="1360153"/>
            <a:ext cx="3602516" cy="20264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06A90E0-21C8-1355-1FC8-0AA2A4C7DC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761" y="2554662"/>
            <a:ext cx="3994566" cy="281499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12E76A6-CCAB-C44D-4272-F1550B0EF7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162" y="2554662"/>
            <a:ext cx="1747551" cy="310675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633BCBE-E45A-8089-7D6D-156B4C5D9E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6934" y="1196581"/>
            <a:ext cx="3102641" cy="174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70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28F54-ABBC-C548-C367-AB34D7BD0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5346" y="364895"/>
            <a:ext cx="4901588" cy="5052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мероприятия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3F18B5-A8F1-209B-94E9-DBF8BDBF1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77" y="325667"/>
            <a:ext cx="2667460" cy="200059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DF5C5A0-D202-020C-2805-60C66FFA2C70}"/>
              </a:ext>
            </a:extLst>
          </p:cNvPr>
          <p:cNvSpPr txBox="1"/>
          <p:nvPr/>
        </p:nvSpPr>
        <p:spPr>
          <a:xfrm>
            <a:off x="2409940" y="5720073"/>
            <a:ext cx="8001000" cy="7730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47345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Семейное мероприятие по городскому ориентированию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47345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«Бегущий город» с применением приложения для считывания Q-кодов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F4C9CAD-9038-F1FE-2100-2DE4332E8D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449" y="1403363"/>
            <a:ext cx="2823991" cy="376218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46CB333-F483-D552-6EE7-F0FD5E66E3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405649" y="836891"/>
            <a:ext cx="3538362" cy="490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76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28F54-ABBC-C548-C367-AB34D7BD0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5346" y="364895"/>
            <a:ext cx="4901588" cy="5052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мероприятия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3F18B5-A8F1-209B-94E9-DBF8BDBF1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77" y="325667"/>
            <a:ext cx="2667460" cy="20005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AA2AB29-02BC-3919-E91C-2F6BFA39AD6B}"/>
              </a:ext>
            </a:extLst>
          </p:cNvPr>
          <p:cNvSpPr txBox="1"/>
          <p:nvPr/>
        </p:nvSpPr>
        <p:spPr>
          <a:xfrm>
            <a:off x="3247222" y="5735620"/>
            <a:ext cx="6097836" cy="9668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47345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семей в акции «#знатьчтобыпомнить#готовкпобедам#ВеликаяПобеда….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A18C3A-88B7-53E6-4C76-22555B24FD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1" b="24177"/>
          <a:stretch/>
        </p:blipFill>
        <p:spPr>
          <a:xfrm>
            <a:off x="4894473" y="1055421"/>
            <a:ext cx="3086100" cy="449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51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28F54-ABBC-C548-C367-AB34D7BD0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5346" y="364895"/>
            <a:ext cx="4901588" cy="5052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мероприятия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3F18B5-A8F1-209B-94E9-DBF8BDBF1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249" y="1255314"/>
            <a:ext cx="2667460" cy="200059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4ABDA71-77DF-8FCA-4DB9-E9CFF0ECFB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0" y="1179653"/>
            <a:ext cx="6743337" cy="475843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2F9F95F-3503-27F2-93C7-EC0AFBD583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28" y="3602092"/>
            <a:ext cx="6137312" cy="283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3058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304</Words>
  <Application>Microsoft Office PowerPoint</Application>
  <PresentationFormat>Широкоэкранный</PresentationFormat>
  <Paragraphs>40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Проблемы, которые решает практика</vt:lpstr>
      <vt:lpstr>Наши мероприятия </vt:lpstr>
      <vt:lpstr>Наши мероприятия </vt:lpstr>
      <vt:lpstr>Наши мероприятия </vt:lpstr>
      <vt:lpstr>Наши мероприятия </vt:lpstr>
      <vt:lpstr>Наши мероприятия </vt:lpstr>
      <vt:lpstr>Наши мероприятия </vt:lpstr>
      <vt:lpstr>Наши мероприятия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Женя</dc:creator>
  <cp:lastModifiedBy>Женя</cp:lastModifiedBy>
  <cp:revision>2</cp:revision>
  <dcterms:created xsi:type="dcterms:W3CDTF">2022-05-14T10:40:09Z</dcterms:created>
  <dcterms:modified xsi:type="dcterms:W3CDTF">2022-05-14T14:05:50Z</dcterms:modified>
</cp:coreProperties>
</file>